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oV5yR15/WD6JkddQryPQMoK+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CE85E9-EE9E-47C6-89BA-BBFE80D89E88}">
  <a:tblStyle styleId="{83CE85E9-EE9E-47C6-89BA-BBFE80D89E8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forms/d/e/1FAIpQLSe4LOACl_y1mo-7C2rmMbExH8O6Mv7b1gmj07Xm02XULHEc1A/viewform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5449" y="406400"/>
            <a:ext cx="5207274" cy="2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s-ES">
                <a:solidFill>
                  <a:srgbClr val="FF0000"/>
                </a:solidFill>
              </a:rPr>
              <a:t>CAMBIOS CdR – SIFODS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21466" l="2637" r="52752" t="19200"/>
          <a:stretch/>
        </p:blipFill>
        <p:spPr>
          <a:xfrm>
            <a:off x="5955792" y="775765"/>
            <a:ext cx="6236208" cy="4665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1"/>
          <p:cNvGraphicFramePr/>
          <p:nvPr/>
        </p:nvGraphicFramePr>
        <p:xfrm>
          <a:off x="292608" y="27335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{83CE85E9-EE9E-47C6-89BA-BBFE80D89E88}</a:tableStyleId>
              </a:tblPr>
              <a:tblGrid>
                <a:gridCol w="1810500"/>
                <a:gridCol w="3396750"/>
              </a:tblGrid>
              <a:tr h="534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</a:rPr>
                        <a:t>Fechas de comunicaciones vía correo y/o reuniones con TI (además de otras reuniones y mensajes de WhatsApp)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 hMerge="1"/>
              </a:tr>
              <a:tr h="210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8.02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28.02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24.03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08.04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12.04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18.04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20.04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27.04 (Tablero DIFODS)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29.04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13.05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17.05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23.05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30.05 (Acciones Formativas)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chemeClr val="dk1"/>
                          </a:solidFill>
                        </a:rPr>
                        <a:t>07.06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/>
          <p:nvPr/>
        </p:nvSpPr>
        <p:spPr>
          <a:xfrm>
            <a:off x="3582606" y="710028"/>
            <a:ext cx="5026788" cy="338554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de los aprendizajes</a:t>
            </a:r>
            <a:endParaRPr b="1" sz="16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749078" y="1450371"/>
            <a:ext cx="10308497" cy="27699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que responden a los distintos contextos y que favorecen tu práctica profesional y el desarrollo de tus competencias profesionales.</a:t>
            </a:r>
            <a:endParaRPr/>
          </a:p>
        </p:txBody>
      </p:sp>
      <p:sp>
        <p:nvSpPr>
          <p:cNvPr id="326" name="Google Shape;326;p10"/>
          <p:cNvSpPr txBox="1"/>
          <p:nvPr/>
        </p:nvSpPr>
        <p:spPr>
          <a:xfrm>
            <a:off x="1220979" y="3480327"/>
            <a:ext cx="1043194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Planificación y mediación</a:t>
            </a:r>
            <a:endParaRPr/>
          </a:p>
        </p:txBody>
      </p:sp>
      <p:sp>
        <p:nvSpPr>
          <p:cNvPr id="327" name="Google Shape;327;p10"/>
          <p:cNvSpPr txBox="1"/>
          <p:nvPr/>
        </p:nvSpPr>
        <p:spPr>
          <a:xfrm>
            <a:off x="3379816" y="3470909"/>
            <a:ext cx="127857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formativa</a:t>
            </a:r>
            <a:endParaRPr/>
          </a:p>
        </p:txBody>
      </p:sp>
      <p:sp>
        <p:nvSpPr>
          <p:cNvPr id="328" name="Google Shape;328;p10"/>
          <p:cNvSpPr txBox="1"/>
          <p:nvPr/>
        </p:nvSpPr>
        <p:spPr>
          <a:xfrm>
            <a:off x="8176143" y="2157268"/>
            <a:ext cx="1332933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complementarios</a:t>
            </a:r>
            <a:endParaRPr sz="1200" strike="sng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5956118" y="2182778"/>
            <a:ext cx="1115225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la diversidad</a:t>
            </a:r>
            <a:endParaRPr/>
          </a:p>
        </p:txBody>
      </p:sp>
      <p:sp>
        <p:nvSpPr>
          <p:cNvPr id="330" name="Google Shape;330;p10"/>
          <p:cNvSpPr txBox="1"/>
          <p:nvPr/>
        </p:nvSpPr>
        <p:spPr>
          <a:xfrm>
            <a:off x="2164483" y="2260490"/>
            <a:ext cx="118490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curriculares</a:t>
            </a:r>
            <a:endParaRPr/>
          </a:p>
        </p:txBody>
      </p:sp>
      <p:sp>
        <p:nvSpPr>
          <p:cNvPr id="331" name="Google Shape;331;p10"/>
          <p:cNvSpPr txBox="1"/>
          <p:nvPr/>
        </p:nvSpPr>
        <p:spPr>
          <a:xfrm>
            <a:off x="1703780" y="5506928"/>
            <a:ext cx="1120785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Inicio a la Lecto escritura</a:t>
            </a:r>
            <a:endParaRPr/>
          </a:p>
        </p:txBody>
      </p:sp>
      <p:sp>
        <p:nvSpPr>
          <p:cNvPr id="332" name="Google Shape;332;p10"/>
          <p:cNvSpPr txBox="1"/>
          <p:nvPr/>
        </p:nvSpPr>
        <p:spPr>
          <a:xfrm>
            <a:off x="3118649" y="5502223"/>
            <a:ext cx="1800912" cy="55399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Kit de evaluación  diagnóstica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Fascículos de Evaluación diagnóstica</a:t>
            </a:r>
            <a:endParaRPr/>
          </a:p>
        </p:txBody>
      </p:sp>
      <p:sp>
        <p:nvSpPr>
          <p:cNvPr id="333" name="Google Shape;333;p10"/>
          <p:cNvSpPr txBox="1"/>
          <p:nvPr/>
        </p:nvSpPr>
        <p:spPr>
          <a:xfrm>
            <a:off x="406673" y="5438557"/>
            <a:ext cx="1120784" cy="55399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Reinserción y Continuidad Educativa 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5842929" y="2864816"/>
            <a:ext cx="1614227" cy="132343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que consideran la diversidad de las características de los estudiantes, así como a sus entornos socioculturales, lingüísticos,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económicos, productivos y geográficos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2948689" y="4117234"/>
            <a:ext cx="2147281" cy="120032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pertinentes con el enfoque de la evaluación formativa, como un proceso sistemático en el que se recoge y valora información relevante acerca del nivel de desarrollo de las competencias en cada estudiante, con el fin de contribuir oportunamente a mejorar su aprendizaje.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669136" y="4186483"/>
            <a:ext cx="1926801" cy="106182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orientaciones y recursos que favorecen el desarrollo de competencias de las y los estudiantes desde la adecuada planificación y mediación de los aprendizajes  aplicando el enfoque pedagógico del CNEB.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755925" y="2864816"/>
            <a:ext cx="4002023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orientaciones para el proceso de enseñanza-aprendizaje, desarrollo de competencias, etc.</a:t>
            </a:r>
            <a:endParaRPr/>
          </a:p>
        </p:txBody>
      </p:sp>
      <p:sp>
        <p:nvSpPr>
          <p:cNvPr id="338" name="Google Shape;338;p10"/>
          <p:cNvSpPr txBox="1"/>
          <p:nvPr/>
        </p:nvSpPr>
        <p:spPr>
          <a:xfrm>
            <a:off x="8089907" y="2993855"/>
            <a:ext cx="1505403" cy="70788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de cultura y actualidad sobre educación y pedagogía.</a:t>
            </a:r>
            <a:endParaRPr/>
          </a:p>
        </p:txBody>
      </p:sp>
      <p:sp>
        <p:nvSpPr>
          <p:cNvPr id="339" name="Google Shape;339;p10"/>
          <p:cNvSpPr txBox="1"/>
          <p:nvPr/>
        </p:nvSpPr>
        <p:spPr>
          <a:xfrm>
            <a:off x="705175" y="245448"/>
            <a:ext cx="2892180" cy="2539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Noto Sans Symbols"/>
              <a:buChar char="⮚"/>
            </a:pPr>
            <a:r>
              <a:rPr b="1" lang="es-E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b="1" sz="10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975250" y="6065223"/>
            <a:ext cx="1120785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Inicio a la Matemática</a:t>
            </a:r>
            <a:endParaRPr/>
          </a:p>
        </p:txBody>
      </p:sp>
      <p:sp>
        <p:nvSpPr>
          <p:cNvPr id="341" name="Google Shape;341;p10"/>
          <p:cNvSpPr txBox="1"/>
          <p:nvPr/>
        </p:nvSpPr>
        <p:spPr>
          <a:xfrm>
            <a:off x="2607769" y="6157744"/>
            <a:ext cx="1120785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Refuerzo escolar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/>
          <p:nvPr/>
        </p:nvSpPr>
        <p:spPr>
          <a:xfrm>
            <a:off x="4398850" y="1263453"/>
            <a:ext cx="3394297" cy="33855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Bienestar Socioemocional </a:t>
            </a:r>
            <a:endParaRPr/>
          </a:p>
        </p:txBody>
      </p:sp>
      <p:sp>
        <p:nvSpPr>
          <p:cNvPr id="347" name="Google Shape;347;p11"/>
          <p:cNvSpPr txBox="1"/>
          <p:nvPr/>
        </p:nvSpPr>
        <p:spPr>
          <a:xfrm>
            <a:off x="2355011" y="1917989"/>
            <a:ext cx="7617125" cy="27699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que favorecen tu bienestar socioemocional y el de la comunidad educativa.</a:t>
            </a:r>
            <a:endParaRPr/>
          </a:p>
        </p:txBody>
      </p:sp>
      <p:sp>
        <p:nvSpPr>
          <p:cNvPr id="348" name="Google Shape;348;p11"/>
          <p:cNvSpPr txBox="1"/>
          <p:nvPr/>
        </p:nvSpPr>
        <p:spPr>
          <a:xfrm>
            <a:off x="3106981" y="2930551"/>
            <a:ext cx="1723444" cy="27699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  <a:endParaRPr/>
          </a:p>
        </p:txBody>
      </p:sp>
      <p:sp>
        <p:nvSpPr>
          <p:cNvPr id="349" name="Google Shape;349;p11"/>
          <p:cNvSpPr txBox="1"/>
          <p:nvPr/>
        </p:nvSpPr>
        <p:spPr>
          <a:xfrm>
            <a:off x="7024110" y="2899311"/>
            <a:ext cx="1723444" cy="27699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Relacional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2812211" y="3695060"/>
            <a:ext cx="2199736" cy="83099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vinculados al autocuidado de la salud física y emocional del docente. </a:t>
            </a:r>
            <a:endParaRPr/>
          </a:p>
        </p:txBody>
      </p:sp>
      <p:sp>
        <p:nvSpPr>
          <p:cNvPr id="351" name="Google Shape;351;p11"/>
          <p:cNvSpPr txBox="1"/>
          <p:nvPr/>
        </p:nvSpPr>
        <p:spPr>
          <a:xfrm>
            <a:off x="6824783" y="3657262"/>
            <a:ext cx="2122098" cy="83099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vinculados a la convivencia de la comunidad educativa y adaptación social.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 txBox="1"/>
          <p:nvPr/>
        </p:nvSpPr>
        <p:spPr>
          <a:xfrm>
            <a:off x="4171555" y="1067576"/>
            <a:ext cx="3802881" cy="36933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Investigación e innovación</a:t>
            </a:r>
            <a:endParaRPr/>
          </a:p>
        </p:txBody>
      </p:sp>
      <p:sp>
        <p:nvSpPr>
          <p:cNvPr id="357" name="Google Shape;357;p12"/>
          <p:cNvSpPr txBox="1"/>
          <p:nvPr/>
        </p:nvSpPr>
        <p:spPr>
          <a:xfrm>
            <a:off x="1698022" y="1640154"/>
            <a:ext cx="9005977" cy="646331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acerca del diseño, implementación y evaluación de proyectos de innovación pedagógica e investigación educativa, así como proyectos pedagógicos, científicos y tecnológicos con la finalidad de mejorar la calidad de la enseñanza del aprendizaje de las y los estudiantes.</a:t>
            </a:r>
            <a:endParaRPr/>
          </a:p>
        </p:txBody>
      </p:sp>
      <p:sp>
        <p:nvSpPr>
          <p:cNvPr id="358" name="Google Shape;358;p12"/>
          <p:cNvSpPr txBox="1"/>
          <p:nvPr/>
        </p:nvSpPr>
        <p:spPr>
          <a:xfrm>
            <a:off x="2324819" y="2758392"/>
            <a:ext cx="2867292" cy="27699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 en educación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6689784" y="2758393"/>
            <a:ext cx="2803586" cy="27699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 para la práctica pedagógica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 txBox="1"/>
          <p:nvPr/>
        </p:nvSpPr>
        <p:spPr>
          <a:xfrm>
            <a:off x="2324818" y="3238638"/>
            <a:ext cx="2867292" cy="830997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que tienen como propósito fomentar proyectos pedagógicos e investigación educativa a través de su diseño, implementación y evaluación.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 txBox="1"/>
          <p:nvPr/>
        </p:nvSpPr>
        <p:spPr>
          <a:xfrm>
            <a:off x="6689784" y="3238638"/>
            <a:ext cx="2803586" cy="1015663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proyectos científicos y tecnológicos que tienen la finalidad de mejorar la calidad de la enseñanza del aprendizaje de las y los  estudiantes.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"/>
          <p:cNvSpPr txBox="1"/>
          <p:nvPr/>
        </p:nvSpPr>
        <p:spPr>
          <a:xfrm>
            <a:off x="4762378" y="1128690"/>
            <a:ext cx="2723875" cy="369332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Competencia Digital</a:t>
            </a:r>
            <a:endParaRPr/>
          </a:p>
        </p:txBody>
      </p:sp>
      <p:sp>
        <p:nvSpPr>
          <p:cNvPr id="367" name="Google Shape;367;p13"/>
          <p:cNvSpPr txBox="1"/>
          <p:nvPr/>
        </p:nvSpPr>
        <p:spPr>
          <a:xfrm>
            <a:off x="3071005" y="1810050"/>
            <a:ext cx="6202392" cy="52322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que fortalecen tus competencias digitales y favorecen su uso en tu práctica pedagógica.</a:t>
            </a:r>
            <a:endParaRPr/>
          </a:p>
        </p:txBody>
      </p:sp>
      <p:sp>
        <p:nvSpPr>
          <p:cNvPr id="368" name="Google Shape;368;p13"/>
          <p:cNvSpPr txBox="1"/>
          <p:nvPr/>
        </p:nvSpPr>
        <p:spPr>
          <a:xfrm>
            <a:off x="3378199" y="2744424"/>
            <a:ext cx="1741521" cy="27699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 de las TIC </a:t>
            </a:r>
            <a:endParaRPr/>
          </a:p>
        </p:txBody>
      </p:sp>
      <p:sp>
        <p:nvSpPr>
          <p:cNvPr id="369" name="Google Shape;369;p13"/>
          <p:cNvSpPr txBox="1"/>
          <p:nvPr/>
        </p:nvSpPr>
        <p:spPr>
          <a:xfrm>
            <a:off x="7319006" y="2737943"/>
            <a:ext cx="1741521" cy="27699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a distancia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3230169" y="3432578"/>
            <a:ext cx="2293612" cy="156966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que tienen como propósito consolidar la competencia docente para el empleo y aprovechamiento pedagógico de las tecnologías digitales para optimizar el desempeño del quehacer docente. </a:t>
            </a:r>
            <a:endParaRPr/>
          </a:p>
        </p:txBody>
      </p:sp>
      <p:sp>
        <p:nvSpPr>
          <p:cNvPr id="371" name="Google Shape;371;p13"/>
          <p:cNvSpPr txBox="1"/>
          <p:nvPr/>
        </p:nvSpPr>
        <p:spPr>
          <a:xfrm>
            <a:off x="7042961" y="3419615"/>
            <a:ext cx="2293612" cy="830997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presentan recursos que tienen como propósito fortalecer su rol mediador en la educación a distancia.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4"/>
          <p:cNvPicPr preferRelativeResize="0"/>
          <p:nvPr/>
        </p:nvPicPr>
        <p:blipFill rotWithShape="1">
          <a:blip r:embed="rId3">
            <a:alphaModFix/>
          </a:blip>
          <a:srcRect b="4292" l="10582" r="12157" t="11873"/>
          <a:stretch/>
        </p:blipFill>
        <p:spPr>
          <a:xfrm>
            <a:off x="579335" y="536487"/>
            <a:ext cx="8759532" cy="5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 txBox="1"/>
          <p:nvPr/>
        </p:nvSpPr>
        <p:spPr>
          <a:xfrm>
            <a:off x="5587068" y="1897234"/>
            <a:ext cx="2426091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PORTALES DE INTERÉS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1392512" y="1890852"/>
            <a:ext cx="2230799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5123701" y="1320153"/>
            <a:ext cx="2230799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4"/>
          <p:cNvSpPr txBox="1"/>
          <p:nvPr>
            <p:ph idx="1" type="body"/>
          </p:nvPr>
        </p:nvSpPr>
        <p:spPr>
          <a:xfrm>
            <a:off x="9651186" y="2745309"/>
            <a:ext cx="2034678" cy="1186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s-ES" sz="1200">
                <a:solidFill>
                  <a:schemeClr val="accent1"/>
                </a:solidFill>
                <a:highlight>
                  <a:srgbClr val="FFFF00"/>
                </a:highlight>
              </a:rPr>
              <a:t>Elaborar portadas originales para cada recurso con proporcionalidad.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s-ES" sz="1200">
                <a:solidFill>
                  <a:schemeClr val="accent1"/>
                </a:solidFill>
                <a:highlight>
                  <a:srgbClr val="FFFF00"/>
                </a:highlight>
              </a:rPr>
              <a:t>Agregar MODALIDAD y SERVICIO EDUCATIVO en los filtros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s-ES" sz="1200">
                <a:solidFill>
                  <a:schemeClr val="accent1"/>
                </a:solidFill>
                <a:highlight>
                  <a:srgbClr val="FFFF00"/>
                </a:highlight>
              </a:rPr>
              <a:t>Solicitar dotación 2022</a:t>
            </a:r>
            <a:endParaRPr/>
          </a:p>
          <a:p>
            <a:pPr indent="-15811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2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-15811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20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8013159" y="1897234"/>
            <a:ext cx="1325708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NORMATIVOS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4"/>
          <p:cNvPicPr preferRelativeResize="0"/>
          <p:nvPr/>
        </p:nvPicPr>
        <p:blipFill rotWithShape="1">
          <a:blip r:embed="rId4">
            <a:alphaModFix/>
          </a:blip>
          <a:srcRect b="51329" l="17582" r="76492" t="40353"/>
          <a:stretch/>
        </p:blipFill>
        <p:spPr>
          <a:xfrm>
            <a:off x="8549897" y="974938"/>
            <a:ext cx="748804" cy="5911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3" name="Google Shape;383;p14"/>
          <p:cNvSpPr txBox="1"/>
          <p:nvPr/>
        </p:nvSpPr>
        <p:spPr>
          <a:xfrm>
            <a:off x="24493" y="1890852"/>
            <a:ext cx="1429403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 </a:t>
            </a:r>
            <a:endParaRPr/>
          </a:p>
        </p:txBody>
      </p:sp>
      <p:sp>
        <p:nvSpPr>
          <p:cNvPr id="384" name="Google Shape;384;p14"/>
          <p:cNvSpPr txBox="1"/>
          <p:nvPr/>
        </p:nvSpPr>
        <p:spPr>
          <a:xfrm>
            <a:off x="3594312" y="1835679"/>
            <a:ext cx="2120687" cy="2462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⮚"/>
            </a:pPr>
            <a:r>
              <a:rPr b="1" lang="es-E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MATERIALES EDUCATIVOS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5"/>
          <p:cNvPicPr preferRelativeResize="0"/>
          <p:nvPr/>
        </p:nvPicPr>
        <p:blipFill rotWithShape="1">
          <a:blip r:embed="rId3">
            <a:alphaModFix/>
          </a:blip>
          <a:srcRect b="59354" l="16541" r="15650" t="18078"/>
          <a:stretch/>
        </p:blipFill>
        <p:spPr>
          <a:xfrm>
            <a:off x="651728" y="805557"/>
            <a:ext cx="10888544" cy="20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5"/>
          <p:cNvSpPr txBox="1"/>
          <p:nvPr/>
        </p:nvSpPr>
        <p:spPr>
          <a:xfrm>
            <a:off x="7580041" y="2472787"/>
            <a:ext cx="1951101" cy="2539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Noto Sans Symbols"/>
              <a:buChar char="⮚"/>
            </a:pPr>
            <a:r>
              <a:rPr b="1" lang="es-E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PORTALES DE INTERES</a:t>
            </a:r>
            <a:endParaRPr b="1" sz="105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 txBox="1"/>
          <p:nvPr/>
        </p:nvSpPr>
        <p:spPr>
          <a:xfrm>
            <a:off x="4994984" y="2492023"/>
            <a:ext cx="1951100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EDUCATIVO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2191548" y="2498445"/>
            <a:ext cx="1951100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ORIENTACIONES PEDAGÓGICAS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5"/>
          <p:cNvPicPr preferRelativeResize="0"/>
          <p:nvPr/>
        </p:nvPicPr>
        <p:blipFill rotWithShape="1">
          <a:blip r:embed="rId4">
            <a:alphaModFix/>
          </a:blip>
          <a:srcRect b="26898" l="24965" r="25204" t="25176"/>
          <a:stretch/>
        </p:blipFill>
        <p:spPr>
          <a:xfrm>
            <a:off x="2023769" y="2843868"/>
            <a:ext cx="6742727" cy="345964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5"/>
          <p:cNvSpPr txBox="1"/>
          <p:nvPr/>
        </p:nvSpPr>
        <p:spPr>
          <a:xfrm>
            <a:off x="9816765" y="2511259"/>
            <a:ext cx="1481868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NORMATIVOS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 txBox="1"/>
          <p:nvPr/>
        </p:nvSpPr>
        <p:spPr>
          <a:xfrm>
            <a:off x="893367" y="2521705"/>
            <a:ext cx="1429403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 </a:t>
            </a: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2228827" y="2561720"/>
            <a:ext cx="2230799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 txBox="1"/>
          <p:nvPr/>
        </p:nvSpPr>
        <p:spPr>
          <a:xfrm>
            <a:off x="5093583" y="2449704"/>
            <a:ext cx="1715334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EDUCATIVOS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 b="59354" l="16541" r="15650" t="18078"/>
          <a:stretch/>
        </p:blipFill>
        <p:spPr>
          <a:xfrm>
            <a:off x="651728" y="805557"/>
            <a:ext cx="10888544" cy="203831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 txBox="1"/>
          <p:nvPr/>
        </p:nvSpPr>
        <p:spPr>
          <a:xfrm>
            <a:off x="7405874" y="2507327"/>
            <a:ext cx="1951101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PORTALES DE INTERES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6"/>
          <p:cNvSpPr txBox="1"/>
          <p:nvPr/>
        </p:nvSpPr>
        <p:spPr>
          <a:xfrm>
            <a:off x="4994984" y="2492023"/>
            <a:ext cx="1951100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EDUCATIVO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9816765" y="2511259"/>
            <a:ext cx="1481868" cy="2308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Noto Sans Symbols"/>
              <a:buChar char="⮚"/>
            </a:pPr>
            <a:r>
              <a:rPr b="1" lang="es-ES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MARCOS NORMATIVOS</a:t>
            </a:r>
            <a:endParaRPr b="1" sz="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6"/>
          <p:cNvPicPr preferRelativeResize="0"/>
          <p:nvPr/>
        </p:nvPicPr>
        <p:blipFill rotWithShape="1">
          <a:blip r:embed="rId4">
            <a:alphaModFix/>
          </a:blip>
          <a:srcRect b="6421" l="26766" r="26720" t="17737"/>
          <a:stretch/>
        </p:blipFill>
        <p:spPr>
          <a:xfrm>
            <a:off x="5134063" y="2932176"/>
            <a:ext cx="3800212" cy="348540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6"/>
          <p:cNvSpPr txBox="1"/>
          <p:nvPr/>
        </p:nvSpPr>
        <p:spPr>
          <a:xfrm>
            <a:off x="893367" y="2521705"/>
            <a:ext cx="1429403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 </a:t>
            </a:r>
            <a:endParaRPr/>
          </a:p>
        </p:txBody>
      </p:sp>
      <p:sp>
        <p:nvSpPr>
          <p:cNvPr id="408" name="Google Shape;408;p16"/>
          <p:cNvSpPr txBox="1"/>
          <p:nvPr/>
        </p:nvSpPr>
        <p:spPr>
          <a:xfrm>
            <a:off x="2304395" y="2526647"/>
            <a:ext cx="2230799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5112867" y="2465092"/>
            <a:ext cx="1715334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EDUCATIVOS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699781" y="168521"/>
            <a:ext cx="4648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>
                <a:solidFill>
                  <a:srgbClr val="FF0000"/>
                </a:solidFill>
              </a:rPr>
              <a:t>Centro de Recursos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427838" y="1278925"/>
            <a:ext cx="6754840" cy="1117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ACCESO AL CdR SIFODS: </a:t>
            </a:r>
            <a:r>
              <a:rPr b="1" lang="es-ES" sz="1400"/>
              <a:t>Apertura de ingreso para VISITA con un pequeño registro: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ES" sz="1400"/>
              <a:t> </a:t>
            </a:r>
            <a:r>
              <a:rPr lang="es-ES" sz="1400" u="sng">
                <a:solidFill>
                  <a:schemeClr val="hlink"/>
                </a:solidFill>
                <a:hlinkClick r:id="rId3"/>
              </a:rPr>
              <a:t>https://docs.google.com/forms/d/e/1FAIpQLSe4LOACl_y1mo-7C2rmMbExH8O6Mv7b1gmj07Xm02XULHEc1A/viewform</a:t>
            </a:r>
            <a:endParaRPr sz="14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5324" l="5297" r="0" t="9931"/>
          <a:stretch/>
        </p:blipFill>
        <p:spPr>
          <a:xfrm>
            <a:off x="7750705" y="489082"/>
            <a:ext cx="3618451" cy="182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59354" l="16541" r="15650" t="18078"/>
          <a:stretch/>
        </p:blipFill>
        <p:spPr>
          <a:xfrm>
            <a:off x="91786" y="2843786"/>
            <a:ext cx="12038900" cy="2133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957391" y="4590469"/>
            <a:ext cx="2718561" cy="253916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1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894767" y="4583711"/>
            <a:ext cx="2796930" cy="246221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1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EDUCATIVOS 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863262" y="4588280"/>
            <a:ext cx="2231474" cy="246221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1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PORTALES DE INTERÉS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90392" y="4986020"/>
            <a:ext cx="23855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presentamos recursos y herramientas que responden a los distintos contextos educativos para </a:t>
            </a:r>
            <a:r>
              <a:rPr b="1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contribuir al fortalecimiento de tu formación profesional.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5078594" y="5035955"/>
            <a:ext cx="25269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 a tu alcance los materiales educativos de los estudiantes que como docente te serán útiles en tu </a:t>
            </a:r>
            <a:r>
              <a:rPr b="1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quehacer educativo diario.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811530" y="5035955"/>
            <a:ext cx="2327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a diferentes espacios virtuales del Minedu y otros aliados con información relevante sobre educación.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06413" y="4590469"/>
            <a:ext cx="1953482" cy="246221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1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NORMATIVOS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0329340" y="5036439"/>
            <a:ext cx="17076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normativos actualizados en su última edición.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91786" y="4596170"/>
            <a:ext cx="1697996" cy="40011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1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1786" y="4984172"/>
            <a:ext cx="2033155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la oferta abierta y masiva  elaborados e implementados con la finalidad de ofrecer a todos los docentes la oportunidad de acceder a una formación docente en servicio, pertinente y de calidad; de manera versátil, flexible y promoviendo la autoformación.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0584040" y="3836886"/>
            <a:ext cx="1198227" cy="46166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instructivo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9028521" y="3835863"/>
            <a:ext cx="1406808" cy="52322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Webinar Docente al día</a:t>
            </a:r>
            <a:endParaRPr b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778006" y="659700"/>
            <a:ext cx="9581071" cy="46166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la oferta abierta y masiva  elaborados e implementados con la finalidad de ofrecer a todos los docentes la oportunidad de acceder a una formación docente en servicio, pertinente y de calidad; de manera versátil, flexible y promoviendo la autoformación.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0098442" y="2369861"/>
            <a:ext cx="1919942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nacional para el desarrollo de la competencia digital docente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949294" y="1695133"/>
            <a:ext cx="1281509" cy="40011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Bienestar socioemocional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691577" y="3025214"/>
            <a:ext cx="2224233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Programa de habilidades básicas 2021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5936910" y="3057667"/>
            <a:ext cx="1336324" cy="7078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bienestar</a:t>
            </a:r>
            <a:r>
              <a:rPr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socioemocional 2021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0103547" y="4178061"/>
            <a:ext cx="1916292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en servicio docentes usuarios de dispositivos electrónicos portátiles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634612" y="4682345"/>
            <a:ext cx="2273257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el buen retorno al año escolar 2022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2621038" y="5185423"/>
            <a:ext cx="2272500" cy="708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Pr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ácticas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educativas inclusivas en el marco d</a:t>
            </a:r>
            <a:r>
              <a:rPr lang="es-ES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 diseño universal para el aprendizaje (DUA) 2022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2620983" y="6121582"/>
            <a:ext cx="22725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la  formación de formadores regionales 2022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10099542" y="4981599"/>
            <a:ext cx="1921935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servicio para docentes usuarios de dispositivos electrónicos portátiles 2022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41674" y="1777845"/>
            <a:ext cx="2264277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Cursos: </a:t>
            </a: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formativa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674597" y="4030404"/>
            <a:ext cx="2241213" cy="55399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la mejora de los aprendizajes – Secundaria UMC 2021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688686" y="3518271"/>
            <a:ext cx="2230918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nacional para la mejora de los aprendizajes 2021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7692316" y="2369861"/>
            <a:ext cx="1983781" cy="707886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especialización para el desarrollo de competencias STEAM 2021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10101959" y="3246472"/>
            <a:ext cx="1919941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en servicio docentes usuarios de dispositivos electrónicos portátiles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702917" y="1689385"/>
            <a:ext cx="166017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DEBA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699398" y="2326622"/>
            <a:ext cx="1655883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 DEBE 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2702917" y="2008488"/>
            <a:ext cx="166017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DEIB 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699397" y="2656246"/>
            <a:ext cx="165588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DISER 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7711716" y="3246472"/>
            <a:ext cx="2014611" cy="86177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Programa de Formación Docente para el Desarrollo de Competencias en el Marco de las Metodologías STEAM 2022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711716" y="4402192"/>
            <a:ext cx="2014611" cy="55399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Docente para la innovación pedagógica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571517" y="1245640"/>
            <a:ext cx="2164454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de los aprendizajes</a:t>
            </a:r>
            <a:endParaRPr b="1" sz="10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7858736" y="1648132"/>
            <a:ext cx="1619951" cy="40011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Investigación e innovación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10106620" y="1684692"/>
            <a:ext cx="1907788" cy="246221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Competencia digital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5949294" y="2456191"/>
            <a:ext cx="1281509" cy="40011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física y emocional 2020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51329" l="17582" r="76492" t="40353"/>
          <a:stretch/>
        </p:blipFill>
        <p:spPr>
          <a:xfrm>
            <a:off x="672127" y="658477"/>
            <a:ext cx="748804" cy="5911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3"/>
          <p:cNvSpPr txBox="1"/>
          <p:nvPr/>
        </p:nvSpPr>
        <p:spPr>
          <a:xfrm>
            <a:off x="633822" y="209594"/>
            <a:ext cx="2717199" cy="26161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⮚"/>
            </a:pPr>
            <a:r>
              <a:rPr b="1" lang="es-E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 </a:t>
            </a:r>
            <a:endParaRPr sz="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341674" y="2188803"/>
            <a:ext cx="2264277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 </a:t>
            </a: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Pensamiento crítico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327951" y="2510368"/>
            <a:ext cx="2264277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Cursos: Enseñanza - aprendizaje a distancia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315579" y="3016980"/>
            <a:ext cx="2227991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educación financiera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10039" y="3400360"/>
            <a:ext cx="2191705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  Proyectos de aprendizaje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271947" y="3937622"/>
            <a:ext cx="21564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 Primeros años de la escolaridad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/>
        </p:nvSpPr>
        <p:spPr>
          <a:xfrm>
            <a:off x="7783467" y="487925"/>
            <a:ext cx="1926577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Programa de habilidades básicas 2021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2726080" y="3681681"/>
            <a:ext cx="2012700" cy="246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 Alfabetización inicial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04718" y="488535"/>
            <a:ext cx="2397324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Cursos: </a:t>
            </a: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formativa 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9935454" y="488589"/>
            <a:ext cx="2014995" cy="55399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la mejora de los aprendizajes – Secundaria UMC 2021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4863986" y="493223"/>
            <a:ext cx="2791634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nacional para la mejora de los aprendizajes 2021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2740388" y="950334"/>
            <a:ext cx="2017500" cy="55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Curso: Educación tributaria y aduanera  desde la escuela 2021</a:t>
            </a:r>
            <a:endParaRPr b="1"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2721485" y="3232438"/>
            <a:ext cx="20097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Curso: Aprendizaje basado en proyectos 2021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7785751" y="2798935"/>
            <a:ext cx="166017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DEBA 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9870668" y="3244092"/>
            <a:ext cx="166017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DEIB 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4665273" y="129117"/>
            <a:ext cx="2164454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de los aprendizajes</a:t>
            </a:r>
            <a:endParaRPr b="1" sz="10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05407" y="802225"/>
            <a:ext cx="2530790" cy="276999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 Evaluación formativa 2020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81217" y="1169797"/>
            <a:ext cx="2530789" cy="461665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 Evaluación formativa y retroalimentación 2020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69122" y="1712382"/>
            <a:ext cx="2530789" cy="64633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Curso: Evaluación formativa, recojo y análisis de evidencias de aprendizaje 2020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71766" y="2710238"/>
            <a:ext cx="2518883" cy="461665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Curso: Pensamiento crítico y creatividad 2020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71765" y="3240539"/>
            <a:ext cx="2518884" cy="461665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Curso: Pensamiento crítico y metacognición 2020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83859" y="3734931"/>
            <a:ext cx="2518884" cy="461665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Curso: Pensamiento crítico y resolución de problemas 2020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71762" y="4760947"/>
            <a:ext cx="2518884" cy="461665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 Rol docente en la enseñanza aprendizaje a distancia 2020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2716491" y="2539374"/>
            <a:ext cx="2019900" cy="646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Tutorial para el diseño y gestión de proyectos de aprendizaje 2020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5938837" y="279558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7781089" y="3206630"/>
            <a:ext cx="1931699" cy="64633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  Curso: Evaluación formativa análisis de evidencias  de aprendizaje y retroalimentación (</a:t>
            </a:r>
            <a:r>
              <a:rPr b="1" lang="es-ES" sz="9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avanzado EBA 2020)</a:t>
            </a:r>
            <a:endParaRPr b="1" sz="9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7773532" y="1483712"/>
            <a:ext cx="1899760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 Habilidades básicas para la comprensión lectora 2021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7783346" y="1015316"/>
            <a:ext cx="189976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 Conocimientos pedagógicos 2021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7783345" y="2118439"/>
            <a:ext cx="1899760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Curso: Habilidades básicas para la resolución de problemas 2021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2726507" y="4043412"/>
            <a:ext cx="2011800" cy="461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 Alfabetización inicial I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2720457" y="4614594"/>
            <a:ext cx="2011800" cy="461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 Alfabetización inicial II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4862128" y="4500919"/>
            <a:ext cx="2799656" cy="1892826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Curso: Enseñar a nivel real de los aprendizajes 2 Inicial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ñ. Curso:  Enseñar a nivel real de los aprendizajes 2 Primaria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o. Curso: Enseñar a nivel real de los aprendizajes 2 Secundaria Ciencia y Tecnología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Curso:  Enseñar a nivel real de los aprendizajes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Comunicación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 Curso: Enseñar a nivel real de los aprendizajes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DPCC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Curso: Enseñar a nivel real de los aprendizajes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Matemática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4862130" y="2609964"/>
            <a:ext cx="2792926" cy="1754326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Curso:  Enseñar a nivel real de los aprendizajes 1 Inicial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Curso: Enseñar a nivel real de los aprendizajes 1 Primaria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Curso: Enseñar a nivel real de los aprendizajes 1 Secundaria Ciencia y Tecnología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Curso: Enseñar a nivel real de los aprendizajes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Comunicación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Curso: Enseñar a nivel real de los aprendizajes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DPCC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Curso: Enseñar a nivel real de los aprendizajes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 Matemática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4862129" y="1009643"/>
            <a:ext cx="2792926" cy="147732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  Curso: Evaluación diagnóstica nivel Inicial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Curso.: Evaluación diagnóstica nivel Primaria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  Evaluación diagnóstica nivel Secundaria Ciencia y Tecnología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 Evaluación diagnóstica nivel Secundaria Comunicación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Curso: Evaluación diagnóstica nivel Secundaria CCSS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Curso:  Evaluación diagnóstica nivel Secundaria Matemática 2021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9948767" y="1157620"/>
            <a:ext cx="2004269" cy="2462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Ciudadanía activa 2021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9912291" y="2229184"/>
            <a:ext cx="2004269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 Comprensión lectora 2021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9936671" y="1556764"/>
            <a:ext cx="2004269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Indagación y alfabetización científica y tecnológica 2021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9912480" y="2721308"/>
            <a:ext cx="2004269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 Resolución de problemas 2021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9908510" y="3714628"/>
            <a:ext cx="2013533" cy="50783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Planificación y evaluación de las experiencias de aprendizaje en el marco de la EIB  2021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9908323" y="4384780"/>
            <a:ext cx="2014855" cy="3847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Curso: Tratamiento pedagógico de las lenguas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782019" y="3944440"/>
            <a:ext cx="1931510" cy="369332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 Necesidades de aprendizaje de la población EBA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7770111" y="4441477"/>
            <a:ext cx="1931510" cy="50783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Planificación de las experiencias de aprendizaje en EBA 2021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7783555" y="5098132"/>
            <a:ext cx="1655883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 DEBE 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9940854" y="5042411"/>
            <a:ext cx="1655882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 DISER 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7749890" y="5412689"/>
            <a:ext cx="1932834" cy="50783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Planificación y evaluación curricular para la Educación Básica Especial 2021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7713604" y="6035593"/>
            <a:ext cx="1932834" cy="3847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Curso: Practicas educativas inclusivas (DUA)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9870714" y="5470139"/>
            <a:ext cx="2012209" cy="3847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Curso: Estrategias para IIEE multigrado del ámbito rural 2021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9870715" y="6071500"/>
            <a:ext cx="2163021" cy="52322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Curso:  Planificación curricular y E. f en los modelos de servicio educativo del ámbito rural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80526" y="2423771"/>
            <a:ext cx="2397324" cy="2462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  </a:t>
            </a: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Pensamiento crítico </a:t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>
            <a:off x="68430" y="4298533"/>
            <a:ext cx="2397324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Cursos: Enseñanza - aprendizaje a distancia</a:t>
            </a:r>
            <a:endParaRPr/>
          </a:p>
        </p:txBody>
      </p:sp>
      <p:sp>
        <p:nvSpPr>
          <p:cNvPr id="196" name="Google Shape;196;p4"/>
          <p:cNvSpPr txBox="1"/>
          <p:nvPr/>
        </p:nvSpPr>
        <p:spPr>
          <a:xfrm>
            <a:off x="2763388" y="488536"/>
            <a:ext cx="20049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 Educación financiera y tributaria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2728607" y="2079326"/>
            <a:ext cx="20049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  Proyectos de aprendizaje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2698600" y="5581101"/>
            <a:ext cx="2075400" cy="55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Curso: La lectura y escritura en los primeros años de la escolaridad 2022</a:t>
            </a:r>
            <a:endParaRPr b="1" sz="10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2690823" y="6225734"/>
            <a:ext cx="2084988" cy="553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Curso: Las competencias 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matemáticas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en los primeros años de la escolaridad 2022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2720037" y="5083355"/>
            <a:ext cx="20127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Cursos: Primeros años de la escolaridad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2728291" y="1603850"/>
            <a:ext cx="2017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Curso: Educación financiera 2022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455151" y="819850"/>
            <a:ext cx="6177300" cy="246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el buen retorno al año escolar 2022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7340509" y="822526"/>
            <a:ext cx="41463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</a:t>
            </a:r>
            <a:r>
              <a:rPr lang="es-ES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Programa Prácticas educativas inclusivas en el marco del DUA 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2022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7342640" y="2456903"/>
            <a:ext cx="4102200" cy="246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para la fformación de formadores regionales 2022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4855769" y="272661"/>
            <a:ext cx="2164500" cy="400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de los aprendizajes (continuación)</a:t>
            </a:r>
            <a:endParaRPr b="1" sz="10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454234" y="1175661"/>
            <a:ext cx="6180600" cy="27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a. Curso: Bienestar socioemocional para el retorno a la presencialidad 2022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454233" y="1719302"/>
            <a:ext cx="6161700" cy="1939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 Evaluación diagnóstica para el buen retorno 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ivel de educación inicial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Curso: Evaluación diagnóstica para el buen retorno Nivel de ed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ucación pr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imaria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  Curso: Evaluación diagnóstica para el buen retorno Ni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vel de educación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Secundaria 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Área de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Ciencia y Tecnología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Curso: Evaluación diagnóstica para el buen retorno 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Matemática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f. Curso: Evaluación diagnóstica para el buen retorno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Comunicación 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g. Curso: Evaluación diagnóstica para el buen retorno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CCSS 2022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435325" y="3776226"/>
            <a:ext cx="6180600" cy="1385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h. Curso: Aprendizaje a nivel real N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ivel de educación inicial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i. Curso: Aprendizaje a nivel real N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ivel de educación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j. Curso:  Aprendizaje a nivel real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Ciencia y Tecnología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k. Curso: Aprendizaje a nivel real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Matemática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  Curso: Aprendizaje a nivel real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Comun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icación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Curso: Aprendizaje a nivel real 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educación Secundaria Área de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DPCC 2022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7326285" y="3168265"/>
            <a:ext cx="4095000" cy="27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 Diagnóstico de necesidades formativas 2022</a:t>
            </a:r>
            <a:endParaRPr/>
          </a:p>
        </p:txBody>
      </p:sp>
      <p:sp>
        <p:nvSpPr>
          <p:cNvPr id="214" name="Google Shape;214;p5"/>
          <p:cNvSpPr txBox="1"/>
          <p:nvPr/>
        </p:nvSpPr>
        <p:spPr>
          <a:xfrm>
            <a:off x="7343299" y="1777508"/>
            <a:ext cx="4149000" cy="27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Aplicando estrategias basadas en el DUA 2022</a:t>
            </a:r>
            <a:endParaRPr/>
          </a:p>
        </p:txBody>
      </p:sp>
      <p:sp>
        <p:nvSpPr>
          <p:cNvPr id="215" name="Google Shape;215;p5"/>
          <p:cNvSpPr txBox="1"/>
          <p:nvPr/>
        </p:nvSpPr>
        <p:spPr>
          <a:xfrm>
            <a:off x="7345050" y="1348886"/>
            <a:ext cx="4149000" cy="27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 Aplicando los principios del DUA 2022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7339794" y="3776237"/>
            <a:ext cx="4095000" cy="27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 </a:t>
            </a:r>
            <a:r>
              <a:rPr lang="es-E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Planeamiento 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diseño de acciones formativas 2022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7339795" y="4202403"/>
            <a:ext cx="4095000" cy="461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Curso: Implementación </a:t>
            </a:r>
            <a:r>
              <a:rPr lang="es-E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 monitore</a:t>
            </a: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de acciones formativas 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 txBox="1"/>
          <p:nvPr/>
        </p:nvSpPr>
        <p:spPr>
          <a:xfrm>
            <a:off x="4482643" y="943561"/>
            <a:ext cx="1793479" cy="246221"/>
          </a:xfrm>
          <a:prstGeom prst="rect">
            <a:avLst/>
          </a:prstGeom>
          <a:solidFill>
            <a:srgbClr val="BBD6EE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Bienestar socioemocional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4384547" y="1623840"/>
            <a:ext cx="2047309" cy="400110"/>
          </a:xfrm>
          <a:prstGeom prst="rect">
            <a:avLst/>
          </a:prstGeom>
          <a:solidFill>
            <a:srgbClr val="BBD6EE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ienestar</a:t>
            </a:r>
            <a:r>
              <a:rPr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socioemocional 2021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682848" y="1737383"/>
            <a:ext cx="2125151" cy="246221"/>
          </a:xfrm>
          <a:prstGeom prst="rect">
            <a:avLst/>
          </a:prstGeom>
          <a:solidFill>
            <a:srgbClr val="BBD6EE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física y emocional 2020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696366" y="2335777"/>
            <a:ext cx="219453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Curso: Actuando frente el COVID - 19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682512" y="2805483"/>
            <a:ext cx="2194529" cy="553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 Curso:  Bien común y compromiso del docente en el contexto del COVID-19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682512" y="3594999"/>
            <a:ext cx="2194529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 Curso: Desarrollo de competencias socioemocionales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696364" y="4240582"/>
            <a:ext cx="219453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 Curso: Resiliencia y liderazgo integral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694415" y="4759093"/>
            <a:ext cx="219453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 Curso: Rol ciudadano del docente frente al COVID-19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4336959" y="2456538"/>
            <a:ext cx="2096874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Actuando frente a la 2da ola COVID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4336959" y="3102122"/>
            <a:ext cx="2096874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  Convivencia escolar democrática desde el rol docente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4336959" y="3803645"/>
            <a:ext cx="2096874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Enfoque de igualdad de género desde el rol docente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4336956" y="4329787"/>
            <a:ext cx="2096874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  Inteligencia emocional para el aprendizaje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7342097" y="1623790"/>
            <a:ext cx="2047200" cy="400200"/>
          </a:xfrm>
          <a:prstGeom prst="rect">
            <a:avLst/>
          </a:prstGeom>
          <a:solidFill>
            <a:srgbClr val="BBD6EE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ienestar</a:t>
            </a:r>
            <a:r>
              <a:rPr lang="es-E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s-E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socioemocional </a:t>
            </a: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7317209" y="2161438"/>
            <a:ext cx="20970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 Curso: Soporte socioemocional a estudiantes y familias 2022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7317209" y="2735863"/>
            <a:ext cx="20970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Curso: Neurociencia para el bienestar y el aprendizaje 2022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/>
        </p:nvSpPr>
        <p:spPr>
          <a:xfrm>
            <a:off x="394439" y="1957637"/>
            <a:ext cx="1983781" cy="707886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especialización para el desarrollo de competencias STEM 2021</a:t>
            </a: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3328609" y="1813947"/>
            <a:ext cx="2014611" cy="86177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docente para el desarrollo de competencias en el marco de las metodologías STEAM 2022</a:t>
            </a:r>
            <a:endParaRPr/>
          </a:p>
        </p:txBody>
      </p:sp>
      <p:sp>
        <p:nvSpPr>
          <p:cNvPr id="243" name="Google Shape;243;p7"/>
          <p:cNvSpPr txBox="1"/>
          <p:nvPr/>
        </p:nvSpPr>
        <p:spPr>
          <a:xfrm>
            <a:off x="6362825" y="1885057"/>
            <a:ext cx="2014611" cy="55399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docente para la innovación pedagógica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5166223" y="932287"/>
            <a:ext cx="1619951" cy="40011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Investigación e innovación</a:t>
            </a:r>
            <a:endParaRPr/>
          </a:p>
        </p:txBody>
      </p:sp>
      <p:sp>
        <p:nvSpPr>
          <p:cNvPr id="245" name="Google Shape;245;p7"/>
          <p:cNvSpPr txBox="1"/>
          <p:nvPr/>
        </p:nvSpPr>
        <p:spPr>
          <a:xfrm>
            <a:off x="386837" y="2797092"/>
            <a:ext cx="2130513" cy="413717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 Curso: El campo de la educación STEM y su vínculo con las TIC 2021</a:t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400444" y="3433604"/>
            <a:ext cx="2130513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 Aprendizaje basado en la investigación e indagación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389859" y="4138152"/>
            <a:ext cx="214412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 Innovación en la educación Desing Thinking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389859" y="4829090"/>
            <a:ext cx="214412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 El compromiso social a través del aprendizaje – servicio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389857" y="5598649"/>
            <a:ext cx="2144121" cy="2462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 Curso:  Aprendizaje inclusivo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2882762" y="3326859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 Indagación para el Aprendizaje en el Nivel de Educación Primaria 2022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2893994" y="4345725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 Design Thinking en el nivel de educación Inicial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2882761" y="3853975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Indagación para el Aprendizaje en el Nivel de Educación Secundaria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2906284" y="4832968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Curso: Design Thinking en el nivel de educación Primaria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2907342" y="5322191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Curso: Design Thinking en el nivel de educación Secundaria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2893991" y="2802543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Indagación para el Aprendizaje en el Nivel de Educación Inicial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6362816" y="2797093"/>
            <a:ext cx="2803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 Curso: La reflexión crítica de la 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docente 2022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6362816" y="4428906"/>
            <a:ext cx="2803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d. Curso: Sistematización y difusión de las experiencias 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6362816" y="3856493"/>
            <a:ext cx="2803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c.Curso:  Implementación de las propuestas de mejora y/o proyectos de innovación 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6362816" y="3326793"/>
            <a:ext cx="2803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b. Curso: Diseño de propuestas de mejora y/o proyectos de innovación</a:t>
            </a:r>
            <a:r>
              <a:rPr lang="es-E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2022</a:t>
            </a:r>
            <a:endParaRPr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/>
          <p:nvPr/>
        </p:nvSpPr>
        <p:spPr>
          <a:xfrm>
            <a:off x="699548" y="942285"/>
            <a:ext cx="1919942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nacional para el desarrollo de la competencia digital docente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7121954" y="1048059"/>
            <a:ext cx="1916292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en servicio para docentes usuarios de dispositivos electrónicos portátiles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9829723" y="909030"/>
            <a:ext cx="1921800" cy="8619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highlight>
                  <a:srgbClr val="F9CB9C"/>
                </a:highlight>
                <a:latin typeface="Roboto"/>
                <a:ea typeface="Roboto"/>
                <a:cs typeface="Roboto"/>
                <a:sym typeface="Roboto"/>
              </a:rPr>
              <a:t>Programa para el desarrollo de competencias profesionales de docentes usuarios de dispositivos electrónicos portátiles </a:t>
            </a:r>
            <a:r>
              <a:rPr b="1" lang="es-ES" sz="1000">
                <a:solidFill>
                  <a:srgbClr val="000000"/>
                </a:solidFill>
                <a:highlight>
                  <a:srgbClr val="F9CB9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s-E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3910038" y="1001054"/>
            <a:ext cx="1919941" cy="7078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de formación en servicio docentes usuarios de dispositivos electrónicos portátiles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798780" y="546890"/>
            <a:ext cx="1907788" cy="246221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Competencia digital</a:t>
            </a:r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158302" y="1799961"/>
            <a:ext cx="2955996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Curso: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Alfabetización digital 2020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144926" y="2146781"/>
            <a:ext cx="2955900" cy="27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Curso: </a:t>
            </a: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Ciudadanía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58300" y="2524389"/>
            <a:ext cx="2955996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Curso: 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</a:t>
            </a: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invertida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/>
          </a:p>
        </p:txBody>
      </p:sp>
      <p:sp>
        <p:nvSpPr>
          <p:cNvPr id="272" name="Google Shape;272;p8"/>
          <p:cNvSpPr txBox="1"/>
          <p:nvPr/>
        </p:nvSpPr>
        <p:spPr>
          <a:xfrm>
            <a:off x="144932" y="2887077"/>
            <a:ext cx="29559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Curso: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Gestiona entornos virtuales para evaluaciones diversificadas 2020</a:t>
            </a:r>
            <a:endParaRPr/>
          </a:p>
        </p:txBody>
      </p:sp>
      <p:sp>
        <p:nvSpPr>
          <p:cNvPr id="273" name="Google Shape;273;p8"/>
          <p:cNvSpPr txBox="1"/>
          <p:nvPr/>
        </p:nvSpPr>
        <p:spPr>
          <a:xfrm>
            <a:off x="158298" y="3443836"/>
            <a:ext cx="2955997" cy="553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Curso: Herramientas tecnológicas para el monitoreo, seguimiento y retroalimentación de los aprendizajes 2020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185036" y="4074537"/>
            <a:ext cx="2955996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f.Curso:  Introducción a la competencia digital 2020</a:t>
            </a:r>
            <a:endParaRPr/>
          </a:p>
        </p:txBody>
      </p:sp>
      <p:sp>
        <p:nvSpPr>
          <p:cNvPr id="275" name="Google Shape;275;p8"/>
          <p:cNvSpPr txBox="1"/>
          <p:nvPr/>
        </p:nvSpPr>
        <p:spPr>
          <a:xfrm>
            <a:off x="185036" y="4400553"/>
            <a:ext cx="2957535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 Curso: Plataformas de aprendizaje aulas virtuales, campus virtual 2020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155177" y="4955363"/>
            <a:ext cx="294838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 Curso: Prácticas saludables para el uso de las tecnologías digitales 2020</a:t>
            </a:r>
            <a:endParaRPr/>
          </a:p>
        </p:txBody>
      </p:sp>
      <p:sp>
        <p:nvSpPr>
          <p:cNvPr id="277" name="Google Shape;277;p8"/>
          <p:cNvSpPr txBox="1"/>
          <p:nvPr/>
        </p:nvSpPr>
        <p:spPr>
          <a:xfrm>
            <a:off x="158447" y="5470461"/>
            <a:ext cx="295912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 Curso: Rol docente como mediador en la educación a distancia 2020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155176" y="6027708"/>
            <a:ext cx="294838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 Tutorial gestión de comunidades de aprendizaje virtuales 2020</a:t>
            </a:r>
            <a:endParaRPr/>
          </a:p>
        </p:txBody>
      </p:sp>
      <p:sp>
        <p:nvSpPr>
          <p:cNvPr id="279" name="Google Shape;279;p8"/>
          <p:cNvSpPr txBox="1"/>
          <p:nvPr/>
        </p:nvSpPr>
        <p:spPr>
          <a:xfrm>
            <a:off x="3846403" y="1830001"/>
            <a:ext cx="1896513" cy="553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 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Curso: Gestión de entornos virtuales para la evaluación formativa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3846403" y="2584744"/>
            <a:ext cx="1896513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Curso: Uso de la tableta en las experiencias de aprendizaje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6954823" y="1841213"/>
            <a:ext cx="2184186" cy="2462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Alfabetización digital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6982037" y="2423296"/>
            <a:ext cx="2184186" cy="2462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 Clase invertida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6954822" y="2981188"/>
            <a:ext cx="2184186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 Integración de las tabletas al proceso de enseñanza aprendizaje de acuerdo al nivel real I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6954822" y="3802151"/>
            <a:ext cx="2184185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 Integración de las tabletas al proceso de enseñanza aprendizaje de acuerdo al nivel Real II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6954822" y="4612533"/>
            <a:ext cx="2184186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Curso:  La evaluación formativa haciendo uso de las herramientas digitales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6954820" y="5271724"/>
            <a:ext cx="2184186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Curso: Uso pedagógico de la tableta para la Evaluación diagnóstica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9266543" y="1847076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Curso: La educación híbrida para el desarrollo de competencias de las y  los estudiantes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9255959" y="2323325"/>
            <a:ext cx="2803810" cy="40011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Curso: Gestión de entornos virtuales para el desarrollo de experiencias de aprendizaje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9266561" y="2874278"/>
            <a:ext cx="28038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Herramientas de colaboración para el aprendizaje basado en proyectos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9267864" y="3425313"/>
            <a:ext cx="2803810" cy="55399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Curso:  Estrategias para fortalecer las interacciones con los estudiantes, familia y comunidad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9266541" y="4037823"/>
            <a:ext cx="2803810" cy="24622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Curso:  Investigación e innovación educativa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9"/>
          <p:cNvPicPr preferRelativeResize="0"/>
          <p:nvPr/>
        </p:nvPicPr>
        <p:blipFill rotWithShape="1">
          <a:blip r:embed="rId3">
            <a:alphaModFix/>
          </a:blip>
          <a:srcRect b="59354" l="16541" r="15650" t="18078"/>
          <a:stretch/>
        </p:blipFill>
        <p:spPr>
          <a:xfrm>
            <a:off x="920605" y="565236"/>
            <a:ext cx="10033076" cy="182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 b="51329" l="17582" r="76492" t="40353"/>
          <a:stretch/>
        </p:blipFill>
        <p:spPr>
          <a:xfrm>
            <a:off x="352283" y="2464915"/>
            <a:ext cx="748804" cy="5911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8" name="Google Shape;298;p9"/>
          <p:cNvSpPr txBox="1"/>
          <p:nvPr/>
        </p:nvSpPr>
        <p:spPr>
          <a:xfrm>
            <a:off x="1812493" y="2036874"/>
            <a:ext cx="2892180" cy="2539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Noto Sans Symbols"/>
              <a:buChar char="⮚"/>
            </a:pPr>
            <a:r>
              <a:rPr b="1" lang="es-E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HERRAMIENTAS DE APOYO DOCENTE</a:t>
            </a:r>
            <a:endParaRPr b="1" sz="105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2940180" y="2549471"/>
            <a:ext cx="1052346" cy="40011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de los aprendizajes</a:t>
            </a:r>
            <a:endParaRPr b="1" sz="1000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5030138" y="2549471"/>
            <a:ext cx="1224994" cy="40011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Bienestar Socioemocional </a:t>
            </a:r>
            <a:endParaRPr/>
          </a:p>
        </p:txBody>
      </p:sp>
      <p:sp>
        <p:nvSpPr>
          <p:cNvPr id="301" name="Google Shape;301;p9"/>
          <p:cNvSpPr txBox="1"/>
          <p:nvPr/>
        </p:nvSpPr>
        <p:spPr>
          <a:xfrm>
            <a:off x="7268723" y="2549471"/>
            <a:ext cx="1084492" cy="40011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Investigación e innovación</a:t>
            </a:r>
            <a:endParaRPr/>
          </a:p>
        </p:txBody>
      </p:sp>
      <p:sp>
        <p:nvSpPr>
          <p:cNvPr id="302" name="Google Shape;302;p9"/>
          <p:cNvSpPr txBox="1"/>
          <p:nvPr/>
        </p:nvSpPr>
        <p:spPr>
          <a:xfrm>
            <a:off x="9376094" y="2549471"/>
            <a:ext cx="1094302" cy="40011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Competencia Digital</a:t>
            </a:r>
            <a:endParaRPr/>
          </a:p>
        </p:txBody>
      </p:sp>
      <p:sp>
        <p:nvSpPr>
          <p:cNvPr id="303" name="Google Shape;303;p9"/>
          <p:cNvSpPr txBox="1"/>
          <p:nvPr/>
        </p:nvSpPr>
        <p:spPr>
          <a:xfrm>
            <a:off x="2682386" y="3233409"/>
            <a:ext cx="1723443" cy="1015663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presentamos recursos y herramientas que responden a los distintos contextos educativos para </a:t>
            </a:r>
            <a:r>
              <a:rPr b="1"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contribuir al fortalecimiento de tu formación profesional.</a:t>
            </a:r>
            <a:endParaRPr/>
          </a:p>
        </p:txBody>
      </p:sp>
      <p:sp>
        <p:nvSpPr>
          <p:cNvPr id="304" name="Google Shape;304;p9"/>
          <p:cNvSpPr txBox="1"/>
          <p:nvPr/>
        </p:nvSpPr>
        <p:spPr>
          <a:xfrm>
            <a:off x="4865266" y="3233409"/>
            <a:ext cx="1554739" cy="86177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que favorecen tu bienestar socioemocional y el de la comunidad educativa.</a:t>
            </a:r>
            <a:endParaRPr/>
          </a:p>
        </p:txBody>
      </p:sp>
      <p:sp>
        <p:nvSpPr>
          <p:cNvPr id="305" name="Google Shape;305;p9"/>
          <p:cNvSpPr txBox="1"/>
          <p:nvPr/>
        </p:nvSpPr>
        <p:spPr>
          <a:xfrm>
            <a:off x="6879443" y="3233409"/>
            <a:ext cx="2205244" cy="120032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acerca del diseño, implementación y evaluación de proyectos de innovación pedagógica e investigación educativa, así como proyectos pedagógicos, científicos y tecnológicos con la finalidad de mejorar la calidad de la enseñanza del aprendizaje de las y los estudiantes.</a:t>
            </a:r>
            <a:endParaRPr/>
          </a:p>
        </p:txBody>
      </p:sp>
      <p:sp>
        <p:nvSpPr>
          <p:cNvPr id="306" name="Google Shape;306;p9"/>
          <p:cNvSpPr txBox="1"/>
          <p:nvPr/>
        </p:nvSpPr>
        <p:spPr>
          <a:xfrm>
            <a:off x="9301034" y="3233409"/>
            <a:ext cx="1436300" cy="101566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y herramientas que fortalecen tus competencias digitales y favorecen su uso en tu práctica pedagógica.</a:t>
            </a:r>
            <a:endParaRPr/>
          </a:p>
        </p:txBody>
      </p:sp>
      <p:sp>
        <p:nvSpPr>
          <p:cNvPr id="307" name="Google Shape;307;p9"/>
          <p:cNvSpPr txBox="1"/>
          <p:nvPr/>
        </p:nvSpPr>
        <p:spPr>
          <a:xfrm>
            <a:off x="4991760" y="2036874"/>
            <a:ext cx="1715334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EDUCATIVOS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6994181" y="2082234"/>
            <a:ext cx="1875659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PORTALES DE INTERÉS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2527082" y="4565352"/>
            <a:ext cx="1895846" cy="861774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curriculares:</a:t>
            </a:r>
            <a:endParaRPr/>
          </a:p>
          <a:p>
            <a:pPr indent="-180975" lvl="0" marL="1809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Planificación y mediación</a:t>
            </a:r>
            <a:endParaRPr/>
          </a:p>
          <a:p>
            <a:pPr indent="-180975" lvl="0" marL="1809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Evaluación formativa</a:t>
            </a:r>
            <a:endParaRPr/>
          </a:p>
          <a:p>
            <a:pPr indent="84138" lvl="0" marL="1809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 crítico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la diversidad</a:t>
            </a:r>
            <a:endParaRPr/>
          </a:p>
        </p:txBody>
      </p:sp>
      <p:sp>
        <p:nvSpPr>
          <p:cNvPr id="310" name="Google Shape;310;p9"/>
          <p:cNvSpPr txBox="1"/>
          <p:nvPr/>
        </p:nvSpPr>
        <p:spPr>
          <a:xfrm>
            <a:off x="4784968" y="4565352"/>
            <a:ext cx="1723444" cy="40011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Relacional</a:t>
            </a:r>
            <a:endParaRPr/>
          </a:p>
        </p:txBody>
      </p:sp>
      <p:sp>
        <p:nvSpPr>
          <p:cNvPr id="311" name="Google Shape;311;p9"/>
          <p:cNvSpPr txBox="1"/>
          <p:nvPr/>
        </p:nvSpPr>
        <p:spPr>
          <a:xfrm>
            <a:off x="6879444" y="4565352"/>
            <a:ext cx="2205244" cy="55399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 en educación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 para la práctica pedagógica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>
            <a:off x="9376094" y="4565352"/>
            <a:ext cx="1535401" cy="40011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 de las TIC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a distancia</a:t>
            </a:r>
            <a:endParaRPr/>
          </a:p>
        </p:txBody>
      </p:sp>
      <p:sp>
        <p:nvSpPr>
          <p:cNvPr id="313" name="Google Shape;313;p9"/>
          <p:cNvSpPr txBox="1"/>
          <p:nvPr/>
        </p:nvSpPr>
        <p:spPr>
          <a:xfrm>
            <a:off x="9301034" y="2063035"/>
            <a:ext cx="1481868" cy="215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NORMATIVOS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570451" y="3289075"/>
            <a:ext cx="1524613" cy="591153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de cada Línea de formación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570451" y="4614293"/>
            <a:ext cx="1524613" cy="72646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Subcategorías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 txBox="1"/>
          <p:nvPr/>
        </p:nvSpPr>
        <p:spPr>
          <a:xfrm>
            <a:off x="5937143" y="5895107"/>
            <a:ext cx="47009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Los recursos deben tener un interfaz con el entorno personal</a:t>
            </a:r>
            <a:endParaRPr sz="120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 txBox="1"/>
          <p:nvPr/>
        </p:nvSpPr>
        <p:spPr>
          <a:xfrm>
            <a:off x="8381283" y="1200199"/>
            <a:ext cx="1406808" cy="52322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Webinar Docente al día</a:t>
            </a:r>
            <a:endParaRPr b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9923245" y="1240103"/>
            <a:ext cx="1198227" cy="46166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instructivo</a:t>
            </a:r>
            <a:endParaRPr/>
          </a:p>
        </p:txBody>
      </p:sp>
      <p:sp>
        <p:nvSpPr>
          <p:cNvPr id="319" name="Google Shape;319;p9"/>
          <p:cNvSpPr txBox="1"/>
          <p:nvPr/>
        </p:nvSpPr>
        <p:spPr>
          <a:xfrm>
            <a:off x="24493" y="2028263"/>
            <a:ext cx="1697996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⮚"/>
            </a:pPr>
            <a:r>
              <a:rPr lang="es-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DE ACCIONES FORMATIVAS 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2022-02-14T16:59:33Z</dcterms:created>
  <dc:creator>PATRICIA SIMONA LEON CASTRO</dc:creator>
</cp:coreProperties>
</file>